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612BF-5075-4162-839E-47FB0AA5C567}" v="2622" dt="2018-09-29T16:43:11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8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8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50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687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86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28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9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F8B6-AD87-45F8-B751-90834FADBD5C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AE41A6-C9A2-49DD-B895-74C4672E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3D80-36CF-4084-998D-DA940DEA1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Discussions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F8ADA-2E94-42C7-8C5C-36C5B5717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BIOL1114</a:t>
            </a:r>
          </a:p>
          <a:p>
            <a:r>
              <a:rPr lang="en-US" dirty="0"/>
              <a:t>Oklahoma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97400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242B-2918-4B70-940F-3D0ED6FE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35" y="500154"/>
            <a:ext cx="9082892" cy="1320800"/>
          </a:xfrm>
        </p:spPr>
        <p:txBody>
          <a:bodyPr>
            <a:noAutofit/>
          </a:bodyPr>
          <a:lstStyle/>
          <a:p>
            <a:r>
              <a:rPr lang="en-US" sz="4400" dirty="0"/>
              <a:t>What is the Purpose of the 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0B71-1618-45BD-A3D3-CACC0BCC7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82892" cy="3880773"/>
          </a:xfrm>
        </p:spPr>
        <p:txBody>
          <a:bodyPr>
            <a:normAutofit/>
          </a:bodyPr>
          <a:lstStyle/>
          <a:p>
            <a:r>
              <a:rPr lang="en-US" sz="2800" dirty="0"/>
              <a:t>Interpret your results</a:t>
            </a:r>
          </a:p>
          <a:p>
            <a:r>
              <a:rPr lang="en-US" sz="2800" dirty="0"/>
              <a:t>Compare your results to other similar studies</a:t>
            </a:r>
          </a:p>
          <a:p>
            <a:r>
              <a:rPr lang="en-US" sz="2800" dirty="0"/>
              <a:t>Discuss potential problems with your experiment</a:t>
            </a:r>
          </a:p>
          <a:p>
            <a:r>
              <a:rPr lang="en-US" sz="2800" dirty="0"/>
              <a:t>Propose future experiments</a:t>
            </a:r>
          </a:p>
          <a:p>
            <a:r>
              <a:rPr lang="en-US" sz="2800" dirty="0"/>
              <a:t>Relate the significance of your results to a broader context</a:t>
            </a:r>
          </a:p>
        </p:txBody>
      </p:sp>
    </p:spTree>
    <p:extLst>
      <p:ext uri="{BB962C8B-B14F-4D97-AF65-F5344CB8AC3E}">
        <p14:creationId xmlns:p14="http://schemas.microsoft.com/office/powerpoint/2010/main" val="13025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0AF2-2C00-4045-BF8E-E7C1E0C6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your discussion relates to the others sections of your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3EB8-3E68-4B9E-B259-320C21D5E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ties everything in your paper together and relates back to your objectives</a:t>
            </a:r>
          </a:p>
          <a:p>
            <a:pPr lvl="1"/>
            <a:r>
              <a:rPr lang="en-US" dirty="0"/>
              <a:t>It is organized the opposite of your introduction-you start narrow and then go broad</a:t>
            </a:r>
          </a:p>
          <a:p>
            <a:r>
              <a:rPr lang="en-US" dirty="0"/>
              <a:t>Your discussion highlights what was important about your findings and relates those findings to the relevant scientific field</a:t>
            </a:r>
          </a:p>
          <a:p>
            <a:r>
              <a:rPr lang="en-US" dirty="0"/>
              <a:t>Think of your discussion as the last “wow” section of your paper</a:t>
            </a:r>
          </a:p>
          <a:p>
            <a:pPr lvl="1"/>
            <a:r>
              <a:rPr lang="en-US" dirty="0"/>
              <a:t>You want to both convince and teach your audience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2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B18B6-F879-47F1-845C-2B566709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Interpreting Your Results:</a:t>
            </a:r>
            <a:br>
              <a:rPr lang="en-US" sz="4400" dirty="0"/>
            </a:br>
            <a:r>
              <a:rPr lang="en-US" sz="2000" dirty="0"/>
              <a:t>	[</a:t>
            </a:r>
            <a:r>
              <a:rPr lang="en-US" sz="2000" i="1" dirty="0"/>
              <a:t>Why unexpected results may not be “failures”</a:t>
            </a:r>
            <a:r>
              <a:rPr lang="en-US" sz="2000" dirty="0"/>
              <a:t>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05079-340D-45FF-AB37-7B7CC28AA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017170" cy="434954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If your results </a:t>
            </a:r>
            <a:r>
              <a:rPr lang="en-US" sz="2800" b="1" u="sng" dirty="0"/>
              <a:t>did</a:t>
            </a:r>
            <a:r>
              <a:rPr lang="en-US" sz="2800" b="1" dirty="0"/>
              <a:t> </a:t>
            </a:r>
            <a:r>
              <a:rPr lang="en-US" sz="2800" dirty="0"/>
              <a:t>support your hypothesis:</a:t>
            </a:r>
          </a:p>
          <a:p>
            <a:pPr lvl="1"/>
            <a:r>
              <a:rPr lang="en-US" sz="2400" dirty="0"/>
              <a:t>Why is this important?</a:t>
            </a:r>
          </a:p>
          <a:p>
            <a:pPr lvl="1"/>
            <a:r>
              <a:rPr lang="en-US" sz="2400" dirty="0"/>
              <a:t>What does it tell you about the system you’re studying?</a:t>
            </a:r>
          </a:p>
          <a:p>
            <a:r>
              <a:rPr lang="en-US" sz="2800" dirty="0"/>
              <a:t>If they </a:t>
            </a:r>
            <a:r>
              <a:rPr lang="en-US" sz="2800" b="1" u="sng" dirty="0"/>
              <a:t>didn’t</a:t>
            </a:r>
            <a:r>
              <a:rPr lang="en-US" sz="2800" dirty="0"/>
              <a:t> support your hypothesis:</a:t>
            </a:r>
          </a:p>
          <a:p>
            <a:pPr lvl="1"/>
            <a:r>
              <a:rPr lang="en-US" sz="2400" dirty="0"/>
              <a:t>Do you have thoughts about why your results did not match your hypothesis? </a:t>
            </a:r>
          </a:p>
          <a:p>
            <a:pPr lvl="1"/>
            <a:r>
              <a:rPr lang="en-US" sz="2400" dirty="0"/>
              <a:t>Is there an alternative hypothesis you can think of to explain your results? </a:t>
            </a:r>
          </a:p>
          <a:p>
            <a:pPr lvl="1"/>
            <a:r>
              <a:rPr lang="en-US" sz="2400" dirty="0"/>
              <a:t>Was there some error in your experimental design?</a:t>
            </a:r>
          </a:p>
          <a:p>
            <a:pPr lvl="1"/>
            <a:r>
              <a:rPr lang="en-US" sz="2400" dirty="0"/>
              <a:t>Were there other variables you did not consider?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4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18E9-2569-4D54-808D-415A4EED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Unexpected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766B-54AA-4721-B5A9-D12E6136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your results </a:t>
            </a:r>
            <a:r>
              <a:rPr lang="en-US" sz="2800" b="1" u="sng" dirty="0"/>
              <a:t>didn’t</a:t>
            </a:r>
            <a:r>
              <a:rPr lang="en-US" sz="2800" dirty="0"/>
              <a:t> support your hypothesis:</a:t>
            </a:r>
          </a:p>
          <a:p>
            <a:pPr lvl="1"/>
            <a:r>
              <a:rPr lang="en-US" sz="2400" dirty="0"/>
              <a:t>Discuss an alternative hypothesis that might explain your results</a:t>
            </a:r>
          </a:p>
          <a:p>
            <a:pPr lvl="2"/>
            <a:r>
              <a:rPr lang="en-US" sz="2200" dirty="0"/>
              <a:t>This is another scientific explanation for your results</a:t>
            </a:r>
          </a:p>
          <a:p>
            <a:pPr lvl="1"/>
            <a:r>
              <a:rPr lang="en-US" sz="2400" dirty="0"/>
              <a:t>Examine and discuss other overlooked variables and potential errors in experimental design</a:t>
            </a:r>
          </a:p>
          <a:p>
            <a:pPr lvl="2"/>
            <a:r>
              <a:rPr lang="en-US" sz="2200" dirty="0"/>
              <a:t>You might want to include info from another paper that had a different experimental setup</a:t>
            </a:r>
          </a:p>
        </p:txBody>
      </p:sp>
    </p:spTree>
    <p:extLst>
      <p:ext uri="{BB962C8B-B14F-4D97-AF65-F5344CB8AC3E}">
        <p14:creationId xmlns:p14="http://schemas.microsoft.com/office/powerpoint/2010/main" val="29376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65EB-7EDB-4730-9D78-026266D3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2514"/>
            <a:ext cx="8362163" cy="1320800"/>
          </a:xfrm>
        </p:spPr>
        <p:txBody>
          <a:bodyPr>
            <a:noAutofit/>
          </a:bodyPr>
          <a:lstStyle/>
          <a:p>
            <a:r>
              <a:rPr lang="en-US" sz="4400" dirty="0"/>
              <a:t>Discussing Results from Other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2E1AB-7D88-4C3E-A80A-23EEEAB07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0518" cy="3880773"/>
          </a:xfrm>
        </p:spPr>
        <p:txBody>
          <a:bodyPr>
            <a:normAutofit/>
          </a:bodyPr>
          <a:lstStyle/>
          <a:p>
            <a:r>
              <a:rPr lang="en-US" sz="2600" dirty="0"/>
              <a:t>Find at least 2 other scientific articles that looked at the same question or a similar question as you did</a:t>
            </a:r>
          </a:p>
          <a:p>
            <a:pPr lvl="1"/>
            <a:r>
              <a:rPr lang="en-US" sz="2200" dirty="0"/>
              <a:t>What were their results?</a:t>
            </a:r>
          </a:p>
          <a:p>
            <a:pPr lvl="1"/>
            <a:r>
              <a:rPr lang="en-US" sz="2200" dirty="0"/>
              <a:t>Did their results agree with your results?</a:t>
            </a:r>
          </a:p>
          <a:p>
            <a:pPr lvl="1"/>
            <a:r>
              <a:rPr lang="en-US" sz="2200" dirty="0"/>
              <a:t>Was there something they tested in their experiment that you think would have been important to include in your own experiment?</a:t>
            </a:r>
          </a:p>
        </p:txBody>
      </p:sp>
    </p:spTree>
    <p:extLst>
      <p:ext uri="{BB962C8B-B14F-4D97-AF65-F5344CB8AC3E}">
        <p14:creationId xmlns:p14="http://schemas.microsoft.com/office/powerpoint/2010/main" val="5157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7B51-56B9-4025-BDEB-8AC010E0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Broader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7E378-D45F-4C40-8C46-A9CBA0253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996" y="2160589"/>
            <a:ext cx="9546529" cy="3880773"/>
          </a:xfrm>
        </p:spPr>
        <p:txBody>
          <a:bodyPr>
            <a:normAutofit/>
          </a:bodyPr>
          <a:lstStyle/>
          <a:p>
            <a:r>
              <a:rPr lang="en-US" sz="2600" dirty="0"/>
              <a:t>Why are your results important?</a:t>
            </a:r>
          </a:p>
          <a:p>
            <a:r>
              <a:rPr lang="en-US" sz="2600" dirty="0"/>
              <a:t>Are you furthering some larger research initiative?</a:t>
            </a:r>
          </a:p>
          <a:p>
            <a:pPr lvl="1"/>
            <a:r>
              <a:rPr lang="en-US" sz="2200" dirty="0"/>
              <a:t>e.g. investigating the effects of different types of light on algal growth to improve the biofuels industry’s knowledge of how to maximize algal growth</a:t>
            </a:r>
          </a:p>
          <a:p>
            <a:r>
              <a:rPr lang="en-US" sz="2600" dirty="0"/>
              <a:t>Relate everything back to the information you presented in your introduction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61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FCAC-17C1-42E4-B9E3-C3A4D5FB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Narrow Topics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</a:t>
            </a:r>
            <a:r>
              <a:rPr lang="en-US" dirty="0">
                <a:sym typeface="Wingdings" panose="05000000000000000000" pitchFamily="2" charset="2"/>
              </a:rPr>
              <a:t> Broader Topics</a:t>
            </a:r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BEC83F6D-54F3-4B37-A850-E2E61A0A6F8A}"/>
              </a:ext>
            </a:extLst>
          </p:cNvPr>
          <p:cNvSpPr/>
          <p:nvPr/>
        </p:nvSpPr>
        <p:spPr>
          <a:xfrm>
            <a:off x="1471748" y="2085703"/>
            <a:ext cx="4624252" cy="4162697"/>
          </a:xfrm>
          <a:prstGeom prst="triangle">
            <a:avLst/>
          </a:prstGeom>
          <a:gradFill flip="none" rotWithShape="1">
            <a:gsLst>
              <a:gs pos="37000">
                <a:schemeClr val="accent6"/>
              </a:gs>
              <a:gs pos="100000">
                <a:schemeClr val="accent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A9174E-E70A-4C6E-AEB8-B590C4EDE9EC}"/>
              </a:ext>
            </a:extLst>
          </p:cNvPr>
          <p:cNvCxnSpPr>
            <a:cxnSpLocks/>
          </p:cNvCxnSpPr>
          <p:nvPr/>
        </p:nvCxnSpPr>
        <p:spPr>
          <a:xfrm>
            <a:off x="2912165" y="2763078"/>
            <a:ext cx="5864087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ECEEF8-5A1A-4199-AA9C-318A38B55919}"/>
              </a:ext>
            </a:extLst>
          </p:cNvPr>
          <p:cNvSpPr txBox="1"/>
          <p:nvPr/>
        </p:nvSpPr>
        <p:spPr>
          <a:xfrm>
            <a:off x="7663069" y="2454485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results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98A9D-7F88-4505-9D26-5702BE511B31}"/>
              </a:ext>
            </a:extLst>
          </p:cNvPr>
          <p:cNvCxnSpPr>
            <a:cxnSpLocks/>
          </p:cNvCxnSpPr>
          <p:nvPr/>
        </p:nvCxnSpPr>
        <p:spPr>
          <a:xfrm>
            <a:off x="2643809" y="3717235"/>
            <a:ext cx="6132443" cy="9939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2356636-B916-4E41-8710-3A634B7F1BBB}"/>
              </a:ext>
            </a:extLst>
          </p:cNvPr>
          <p:cNvSpPr txBox="1"/>
          <p:nvPr/>
        </p:nvSpPr>
        <p:spPr>
          <a:xfrm>
            <a:off x="6276215" y="3417477"/>
            <a:ext cx="260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 of other studies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DE7A464-5D36-442D-9624-E65E94ADD9FB}"/>
              </a:ext>
            </a:extLst>
          </p:cNvPr>
          <p:cNvSpPr/>
          <p:nvPr/>
        </p:nvSpPr>
        <p:spPr>
          <a:xfrm>
            <a:off x="8924742" y="2216426"/>
            <a:ext cx="1182757" cy="4031974"/>
          </a:xfrm>
          <a:prstGeom prst="downArrow">
            <a:avLst/>
          </a:prstGeom>
          <a:gradFill>
            <a:gsLst>
              <a:gs pos="37000">
                <a:schemeClr val="accent6"/>
              </a:gs>
              <a:gs pos="100000">
                <a:schemeClr val="accent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9FE810-26B9-4BC9-A716-654FE7A5DF68}"/>
              </a:ext>
            </a:extLst>
          </p:cNvPr>
          <p:cNvCxnSpPr>
            <a:cxnSpLocks/>
          </p:cNvCxnSpPr>
          <p:nvPr/>
        </p:nvCxnSpPr>
        <p:spPr>
          <a:xfrm>
            <a:off x="1749287" y="5148470"/>
            <a:ext cx="713238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A6D4EE5-A63A-4C65-BD60-60EE7D6DE027}"/>
              </a:ext>
            </a:extLst>
          </p:cNvPr>
          <p:cNvSpPr txBox="1"/>
          <p:nvPr/>
        </p:nvSpPr>
        <p:spPr>
          <a:xfrm>
            <a:off x="6668996" y="4827601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does it matter?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7721D2-AE85-49BB-9942-863CC9D64292}"/>
              </a:ext>
            </a:extLst>
          </p:cNvPr>
          <p:cNvSpPr txBox="1"/>
          <p:nvPr/>
        </p:nvSpPr>
        <p:spPr>
          <a:xfrm>
            <a:off x="2912165" y="1725688"/>
            <a:ext cx="188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Your experiment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38BEBC-7AE2-4B21-AEA9-03D5A17BFB1E}"/>
              </a:ext>
            </a:extLst>
          </p:cNvPr>
          <p:cNvSpPr txBox="1"/>
          <p:nvPr/>
        </p:nvSpPr>
        <p:spPr>
          <a:xfrm>
            <a:off x="2857979" y="62484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Broader context</a:t>
            </a:r>
          </a:p>
        </p:txBody>
      </p:sp>
    </p:spTree>
    <p:extLst>
      <p:ext uri="{BB962C8B-B14F-4D97-AF65-F5344CB8AC3E}">
        <p14:creationId xmlns:p14="http://schemas.microsoft.com/office/powerpoint/2010/main" val="3886527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392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Intro to Discussions</vt:lpstr>
      <vt:lpstr>What is the Purpose of the Discussion?</vt:lpstr>
      <vt:lpstr>How your discussion relates to the others sections of your paper</vt:lpstr>
      <vt:lpstr>Interpreting Your Results:  [Why unexpected results may not be “failures”]</vt:lpstr>
      <vt:lpstr>Unexpected Results</vt:lpstr>
      <vt:lpstr>Discussing Results from Other Experiments</vt:lpstr>
      <vt:lpstr>Broader Context</vt:lpstr>
      <vt:lpstr>Narrow Topics  Broader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Discussions</dc:title>
  <dc:creator>Kirsch, Dani</dc:creator>
  <cp:lastModifiedBy>Elizabeth Dawkins</cp:lastModifiedBy>
  <cp:revision>4</cp:revision>
  <dcterms:created xsi:type="dcterms:W3CDTF">2018-09-29T16:07:43Z</dcterms:created>
  <dcterms:modified xsi:type="dcterms:W3CDTF">2018-09-30T01:34:26Z</dcterms:modified>
</cp:coreProperties>
</file>